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14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media/image1.jpeg" ContentType="image/jpeg"/>
  <Override PartName="/ppt/media/image2.jpeg" ContentType="image/jpeg"/>
  <Override PartName="/ppt/media/image8.png" ContentType="image/png"/>
  <Override PartName="/ppt/media/image3.jpeg" ContentType="image/jpeg"/>
  <Override PartName="/ppt/media/image5.png" ContentType="image/png"/>
  <Override PartName="/ppt/media/image4.png" ContentType="image/png"/>
  <Override PartName="/ppt/media/image6.png" ContentType="image/png"/>
  <Override PartName="/ppt/media/image7.png" ContentType="image/png"/>
  <Override PartName="/ppt/media/hdphoto1.wdp" ContentType="image/vnd.ms-photo"/>
  <Override PartName="/ppt/media/image25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6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</p:sldMasterIdLst>
  <p:sldIdLst>
    <p:sldId id="256" r:id="rId16"/>
    <p:sldId id="257" r:id="rId17"/>
    <p:sldId id="258" r:id="rId18"/>
    <p:sldId id="259" r:id="rId19"/>
    <p:sldId id="260" r:id="rId20"/>
    <p:sldId id="261" r:id="rId21"/>
    <p:sldId id="262" r:id="rId22"/>
    <p:sldId id="263" r:id="rId23"/>
    <p:sldId id="264" r:id="rId24"/>
    <p:sldId id="265" r:id="rId25"/>
    <p:sldId id="266" r:id="rId26"/>
    <p:sldId id="267" r:id="rId27"/>
    <p:sldId id="268" r:id="rId28"/>
    <p:sldId id="269" r:id="rId29"/>
    <p:sldId id="270" r:id="rId30"/>
    <p:sldId id="271" r:id="rId31"/>
    <p:sldId id="272" r:id="rId32"/>
    <p:sldId id="273" r:id="rId33"/>
    <p:sldId id="274" r:id="rId34"/>
    <p:sldId id="275" r:id="rId35"/>
    <p:sldId id="276" r:id="rId36"/>
    <p:sldId id="277" r:id="rId37"/>
    <p:sldId id="278" r:id="rId38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" Target="slides/slide1.xml"/><Relationship Id="rId17" Type="http://schemas.openxmlformats.org/officeDocument/2006/relationships/slide" Target="slides/slide2.xml"/><Relationship Id="rId18" Type="http://schemas.openxmlformats.org/officeDocument/2006/relationships/slide" Target="slides/slide3.xml"/><Relationship Id="rId19" Type="http://schemas.openxmlformats.org/officeDocument/2006/relationships/slide" Target="slides/slide4.xml"/><Relationship Id="rId20" Type="http://schemas.openxmlformats.org/officeDocument/2006/relationships/slide" Target="slides/slide5.xml"/><Relationship Id="rId21" Type="http://schemas.openxmlformats.org/officeDocument/2006/relationships/slide" Target="slides/slide6.xml"/><Relationship Id="rId22" Type="http://schemas.openxmlformats.org/officeDocument/2006/relationships/slide" Target="slides/slide7.xml"/><Relationship Id="rId23" Type="http://schemas.openxmlformats.org/officeDocument/2006/relationships/slide" Target="slides/slide8.xml"/><Relationship Id="rId24" Type="http://schemas.openxmlformats.org/officeDocument/2006/relationships/slide" Target="slides/slide9.xml"/><Relationship Id="rId25" Type="http://schemas.openxmlformats.org/officeDocument/2006/relationships/slide" Target="slides/slide10.xml"/><Relationship Id="rId26" Type="http://schemas.openxmlformats.org/officeDocument/2006/relationships/slide" Target="slides/slide11.xml"/><Relationship Id="rId27" Type="http://schemas.openxmlformats.org/officeDocument/2006/relationships/slide" Target="slides/slide12.xml"/><Relationship Id="rId28" Type="http://schemas.openxmlformats.org/officeDocument/2006/relationships/slide" Target="slides/slide13.xml"/><Relationship Id="rId29" Type="http://schemas.openxmlformats.org/officeDocument/2006/relationships/slide" Target="slides/slide14.xml"/><Relationship Id="rId30" Type="http://schemas.openxmlformats.org/officeDocument/2006/relationships/slide" Target="slides/slide15.xml"/><Relationship Id="rId31" Type="http://schemas.openxmlformats.org/officeDocument/2006/relationships/slide" Target="slides/slide16.xml"/><Relationship Id="rId32" Type="http://schemas.openxmlformats.org/officeDocument/2006/relationships/slide" Target="slides/slide17.xml"/><Relationship Id="rId33" Type="http://schemas.openxmlformats.org/officeDocument/2006/relationships/slide" Target="slides/slide18.xml"/><Relationship Id="rId34" Type="http://schemas.openxmlformats.org/officeDocument/2006/relationships/slide" Target="slides/slide19.xml"/><Relationship Id="rId35" Type="http://schemas.openxmlformats.org/officeDocument/2006/relationships/slide" Target="slides/slide20.xml"/><Relationship Id="rId36" Type="http://schemas.openxmlformats.org/officeDocument/2006/relationships/slide" Target="slides/slide21.xml"/><Relationship Id="rId37" Type="http://schemas.openxmlformats.org/officeDocument/2006/relationships/slide" Target="slides/slide22.xml"/><Relationship Id="rId38" Type="http://schemas.openxmlformats.org/officeDocument/2006/relationships/slide" Target="slides/slide23.xml"/><Relationship Id="rId39" Type="http://schemas.openxmlformats.org/officeDocument/2006/relationships/presProps" Target="presProps.xml"/>
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51600" y="396360"/>
            <a:ext cx="7705800" cy="4090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51600" y="396360"/>
            <a:ext cx="7705800" cy="4090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FD14935-CE6A-4EB2-8DFF-4B3E3472B29F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DF87E110-A5A3-47D8-BEA6-D510D97ADA6E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C38A3E3-6A2C-4F4A-BA2F-0E854B7FD3F5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0DA8BEA0-A628-4E2D-9529-06135D7E322D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4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CF31979-F7CA-4121-8C6A-1309FA597E25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51600" y="396360"/>
            <a:ext cx="7705800" cy="4090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C92D057-C715-4BA6-9CB7-533B33D49F5C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jpeg"/><Relationship Id="rId3" Type="http://schemas.openxmlformats.org/officeDocument/2006/relationships/image" Target="../media/image3.jpeg"/><Relationship Id="rId4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4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10;p2" descr=""/>
          <p:cNvPicPr/>
          <p:nvPr/>
        </p:nvPicPr>
        <p:blipFill>
          <a:blip r:embed="rId3"/>
          <a:srcRect l="100" t="0" r="100" b="0"/>
          <a:stretch/>
        </p:blipFill>
        <p:spPr>
          <a:xfrm>
            <a:off x="-18000" y="-10080"/>
            <a:ext cx="9194400" cy="5181840"/>
          </a:xfrm>
          <a:prstGeom prst="rect">
            <a:avLst/>
          </a:prstGeom>
          <a:ln w="0"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944640" y="1769040"/>
            <a:ext cx="7379280" cy="2374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ru-RU" sz="56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sldNum" idx="3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F5A63FA-C7FB-469D-8C3B-6828875DECEA}" type="slidenum">
              <a:rPr b="0" lang="ru" sz="1000" spc="-1" strike="noStrike">
                <a:solidFill>
                  <a:schemeClr val="dk2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title"/>
          </p:nvPr>
        </p:nvSpPr>
        <p:spPr>
          <a:xfrm>
            <a:off x="500400" y="821160"/>
            <a:ext cx="8520120" cy="1983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3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sldNum" idx="4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5DD2001-79DD-4FA2-B43C-18A93A4E3CAA}" type="slidenum">
              <a:rPr b="0" lang="ru" sz="1000" spc="-1" strike="noStrike">
                <a:solidFill>
                  <a:schemeClr val="dk2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31" name="Google Shape;31;p7" descr=""/>
          <p:cNvPicPr/>
          <p:nvPr/>
        </p:nvPicPr>
        <p:blipFill>
          <a:blip r:embed="rId3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32" name="PlaceHolder 2"/>
          <p:cNvSpPr>
            <a:spLocks noGrp="1"/>
          </p:cNvSpPr>
          <p:nvPr>
            <p:ph type="title"/>
          </p:nvPr>
        </p:nvSpPr>
        <p:spPr>
          <a:xfrm>
            <a:off x="651600" y="396360"/>
            <a:ext cx="7705800" cy="409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ru-RU" sz="46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ru-RU" sz="31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3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3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8;p9"/>
          <p:cNvSpPr/>
          <p:nvPr/>
        </p:nvSpPr>
        <p:spPr>
          <a:xfrm>
            <a:off x="4572000" y="0"/>
            <a:ext cx="4571640" cy="5143320"/>
          </a:xfrm>
          <a:prstGeom prst="rect">
            <a:avLst/>
          </a:prstGeom>
          <a:solidFill>
            <a:srgbClr val="f3f3f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120" y="1220760"/>
            <a:ext cx="4044960" cy="148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939560" y="723960"/>
            <a:ext cx="3836520" cy="369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87018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7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7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7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7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7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7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7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7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7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7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7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7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7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sldNum" idx="5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9533EA9-9431-4EE1-A689-83A09488AEF9}" type="slidenum">
              <a:rPr b="0" lang="ru" sz="1000" spc="-1" strike="noStrike">
                <a:solidFill>
                  <a:schemeClr val="dk2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3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Num" idx="6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B1203D9-AFE5-4D7A-BC80-5BA79066A5E7}" type="slidenum">
              <a:rPr b="0" lang="ru" sz="1000" spc="-1" strike="noStrike">
                <a:solidFill>
                  <a:schemeClr val="dk2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ru-RU" sz="31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ru-RU" sz="31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Google Shape;49;p12"/>
          <p:cNvSpPr/>
          <p:nvPr/>
        </p:nvSpPr>
        <p:spPr>
          <a:xfrm>
            <a:off x="590400" y="1365120"/>
            <a:ext cx="7988040" cy="3412080"/>
          </a:xfrm>
          <a:prstGeom prst="rect">
            <a:avLst/>
          </a:prstGeom>
          <a:solidFill>
            <a:srgbClr val="fbfbf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ru-RU" sz="31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Google Shape;53;p13"/>
          <p:cNvSpPr/>
          <p:nvPr/>
        </p:nvSpPr>
        <p:spPr>
          <a:xfrm>
            <a:off x="590400" y="1365120"/>
            <a:ext cx="7988040" cy="341208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ru-RU" sz="31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Google Shape;58;p14"/>
          <p:cNvSpPr/>
          <p:nvPr/>
        </p:nvSpPr>
        <p:spPr>
          <a:xfrm>
            <a:off x="606240" y="2144160"/>
            <a:ext cx="7938360" cy="2464200"/>
          </a:xfrm>
          <a:prstGeom prst="rect">
            <a:avLst/>
          </a:prstGeom>
          <a:solidFill>
            <a:srgbClr val="fbfbf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ru-RU" sz="31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Google Shape;62;p15"/>
          <p:cNvSpPr/>
          <p:nvPr/>
        </p:nvSpPr>
        <p:spPr>
          <a:xfrm>
            <a:off x="362160" y="1384200"/>
            <a:ext cx="4748400" cy="3393000"/>
          </a:xfrm>
          <a:prstGeom prst="rect">
            <a:avLst/>
          </a:prstGeom>
          <a:solidFill>
            <a:srgbClr val="fbfbfe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0400" y="1784880"/>
            <a:ext cx="7935120" cy="114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ru-RU" sz="36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sldNum" idx="1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4A2764C-B894-48FF-B71C-C970C14A93D3}" type="slidenum">
              <a:rPr b="0" lang="ru" sz="1000" spc="-1" strike="noStrike">
                <a:solidFill>
                  <a:schemeClr val="dk2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ru-RU" sz="31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3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ru-RU" sz="31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0400" y="142632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5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5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5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5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5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5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5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5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sldNum" idx="2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200A4E6-A3F2-493F-AB62-BF38A6C081B5}" type="slidenum">
              <a:rPr b="0" lang="ru" sz="1000" spc="-1" strike="noStrike">
                <a:solidFill>
                  <a:schemeClr val="dk2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hyperlink" Target="https://mkb-10.com/" TargetMode="External"/><Relationship Id="rId2" Type="http://schemas.openxmlformats.org/officeDocument/2006/relationships/hyperlink" Target="https://blizko.ru/streets" TargetMode="External"/><Relationship Id="rId3" Type="http://schemas.openxmlformats.org/officeDocument/2006/relationships/hyperlink" Target="https://blizko.ru/streets" TargetMode="External"/><Relationship Id="rId4" Type="http://schemas.openxmlformats.org/officeDocument/2006/relationships/hyperlink" Target="https://skysmart.ru/articles/english/anglijskie-i-amerikanskie-muzhskie-imena" TargetMode="External"/><Relationship Id="rId5" Type="http://schemas.openxmlformats.org/officeDocument/2006/relationships/hyperlink" Target="https://skysmart.ru/articles/english/anglijskie-i-amerikanskie-muzhskie-imena" TargetMode="External"/><Relationship Id="rId6" Type="http://schemas.openxmlformats.org/officeDocument/2006/relationships/hyperlink" Target="https://skysmart.ru/articles/english/anglijskie-i-amerikanskie-zhenskie-imena" TargetMode="External"/><Relationship Id="rId7" Type="http://schemas.openxmlformats.org/officeDocument/2006/relationships/hyperlink" Target="https://skysmart.ru/articles/english/anglijskie-i-amerikanskie-zhenskie-imena" TargetMode="External"/><Relationship Id="rId8" Type="http://schemas.openxmlformats.org/officeDocument/2006/relationships/hyperlink" Target="https://zakonbase.ru/content/part/85856?print=1" TargetMode="External"/><Relationship Id="rId9" Type="http://schemas.openxmlformats.org/officeDocument/2006/relationships/hyperlink" Target="https://zakonbase.ru/content/part/85856?print=1" TargetMode="External"/><Relationship Id="rId10" Type="http://schemas.openxmlformats.org/officeDocument/2006/relationships/hyperlink" Target="http://bizlog.ru/etks/1-4.htm" TargetMode="External"/><Relationship Id="rId11" Type="http://schemas.openxmlformats.org/officeDocument/2006/relationships/hyperlink" Target="http://bizlog.ru/etks/1-4.htm" TargetMode="External"/><Relationship Id="rId12" Type="http://schemas.openxmlformats.org/officeDocument/2006/relationships/hyperlink" Target="https://www.mining-portal.ru/news/all-news/krupneyshie-ugolnyie-razrezyi-ssha" TargetMode="External"/><Relationship Id="rId13" Type="http://schemas.openxmlformats.org/officeDocument/2006/relationships/hyperlink" Target="https://www.mining-portal.ru/news/all-news/krupneyshie-ugolnyie-razrezyi-ssha" TargetMode="External"/><Relationship Id="rId14" Type="http://schemas.openxmlformats.org/officeDocument/2006/relationships/hyperlink" Target="https://www.igma.ru/attachments/article/230" TargetMode="External"/><Relationship Id="rId15" Type="http://schemas.openxmlformats.org/officeDocument/2006/relationships/hyperlink" Target="https://www.igma.ru/attachments/article/230" TargetMode="External"/><Relationship Id="rId16" Type="http://schemas.openxmlformats.org/officeDocument/2006/relationships/hyperlink" Target="https://spbmiac.ru/wp-content/uploads/2020/12/&#1060;&#1086;&#1088;&#1084;&#1072;-12-2020.pdf" TargetMode="External"/><Relationship Id="rId17" Type="http://schemas.openxmlformats.org/officeDocument/2006/relationships/hyperlink" Target="https://spbmiac.ru/wp-content/uploads/2020/12/&#1060;&#1086;&#1088;&#1084;&#1072;-12-2020.pdf" TargetMode="External"/><Relationship Id="rId18" Type="http://schemas.openxmlformats.org/officeDocument/2006/relationships/slideLayout" Target="../slideLayouts/slideLayout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9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9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9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9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9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9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9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slideLayout" Target="../slideLayouts/slideLayout9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7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slideLayout" Target="../slideLayouts/slideLayout9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hyperlink" Target="https://nsgc.ru/" TargetMode="External"/><Relationship Id="rId4" Type="http://schemas.openxmlformats.org/officeDocument/2006/relationships/hyperlink" Target="https://nsgc.ru/" TargetMode="External"/><Relationship Id="rId5" Type="http://schemas.openxmlformats.org/officeDocument/2006/relationships/slideLayout" Target="../slideLayouts/slideLayout10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microsoft.com/office/2007/relationships/hdphoto" Target="../media/hdphoto1.wdp"/><Relationship Id="rId3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subTitle"/>
          </p:nvPr>
        </p:nvSpPr>
        <p:spPr>
          <a:xfrm>
            <a:off x="944640" y="4350600"/>
            <a:ext cx="8292960" cy="48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ru" sz="1800" spc="-1" strike="noStrike">
                <a:solidFill>
                  <a:schemeClr val="lt1"/>
                </a:solidFill>
                <a:latin typeface="Roboto"/>
                <a:ea typeface="Roboto"/>
              </a:rPr>
              <a:t>otus.ru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title"/>
          </p:nvPr>
        </p:nvSpPr>
        <p:spPr>
          <a:xfrm>
            <a:off x="944640" y="1769040"/>
            <a:ext cx="7379280" cy="2374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90000"/>
              </a:lnSpc>
              <a:buNone/>
            </a:pPr>
            <a:r>
              <a:rPr b="1" lang="ru-RU" sz="4200" spc="-1" strike="noStrike">
                <a:solidFill>
                  <a:schemeClr val="lt1"/>
                </a:solidFill>
                <a:latin typeface="Roboto"/>
                <a:ea typeface="Roboto"/>
              </a:rPr>
              <a:t>PostgreSQL для администраторов баз данных и разработчиков</a:t>
            </a:r>
            <a:endParaRPr b="0" lang="ru-RU" sz="4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2700" spc="-1" strike="noStrike">
                <a:solidFill>
                  <a:schemeClr val="dk1"/>
                </a:solidFill>
                <a:latin typeface="Roboto"/>
                <a:ea typeface="Roboto"/>
              </a:rPr>
              <a:t>Тестовые данные</a:t>
            </a:r>
            <a:endParaRPr b="0" lang="ru-RU" sz="2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TextBox 3"/>
          <p:cNvSpPr/>
          <p:nvPr/>
        </p:nvSpPr>
        <p:spPr>
          <a:xfrm>
            <a:off x="524160" y="1036800"/>
            <a:ext cx="7880040" cy="3660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ru-RU" sz="1300" spc="-1" strike="noStrike">
                <a:solidFill>
                  <a:srgbClr val="000000"/>
                </a:solidFill>
                <a:latin typeface="Roboto"/>
                <a:ea typeface="Arial"/>
              </a:rPr>
              <a:t>Международная классификация болезней: </a:t>
            </a:r>
            <a:r>
              <a:rPr b="0" lang="en-US" sz="1300" spc="-1" strike="noStrike" u="sng">
                <a:solidFill>
                  <a:srgbClr val="0097a7"/>
                </a:solidFill>
                <a:uFillTx/>
                <a:latin typeface="Roboto"/>
                <a:ea typeface="Arial"/>
                <a:hlinkClick r:id="rId1"/>
              </a:rPr>
              <a:t>https://mkb-10.com/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300" spc="-1" strike="noStrike">
                <a:solidFill>
                  <a:srgbClr val="000000"/>
                </a:solidFill>
                <a:latin typeface="Roboto"/>
                <a:ea typeface="Arial"/>
              </a:rPr>
              <a:t>Названия улиц: </a:t>
            </a:r>
            <a:r>
              <a:rPr b="0" lang="en-US" sz="1300" spc="-1" strike="noStrike" u="sng">
                <a:solidFill>
                  <a:srgbClr val="0097a7"/>
                </a:solidFill>
                <a:uFillTx/>
                <a:latin typeface="Roboto"/>
                <a:ea typeface="Arial"/>
                <a:hlinkClick r:id="rId2"/>
              </a:rPr>
              <a:t>https://</a:t>
            </a:r>
            <a:r>
              <a:rPr b="0" lang="en-US" sz="1300" spc="-1" strike="noStrike" u="sng">
                <a:solidFill>
                  <a:srgbClr val="0097a7"/>
                </a:solidFill>
                <a:uFillTx/>
                <a:latin typeface="Roboto"/>
                <a:ea typeface="Arial"/>
                <a:hlinkClick r:id="rId3"/>
              </a:rPr>
              <a:t>blizko.ru/streets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300" spc="-1" strike="noStrike">
                <a:solidFill>
                  <a:srgbClr val="000000"/>
                </a:solidFill>
                <a:latin typeface="Roboto"/>
                <a:ea typeface="Arial"/>
              </a:rPr>
              <a:t>Имена: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300" spc="-1" strike="noStrike">
                <a:solidFill>
                  <a:srgbClr val="000000"/>
                </a:solidFill>
                <a:latin typeface="Roboto"/>
                <a:ea typeface="Arial"/>
              </a:rPr>
              <a:t>мужские: </a:t>
            </a:r>
            <a:r>
              <a:rPr b="0" lang="en-US" sz="1300" spc="-1" strike="noStrike" u="sng">
                <a:solidFill>
                  <a:srgbClr val="0097a7"/>
                </a:solidFill>
                <a:uFillTx/>
                <a:latin typeface="Roboto"/>
                <a:ea typeface="Arial"/>
                <a:hlinkClick r:id="rId4"/>
              </a:rPr>
              <a:t>https://skysmart.ru/articles/english/anglijskie-i-amerikanskie-muzhskie-imena</a:t>
            </a:r>
            <a:r>
              <a:rPr b="0" lang="ru-RU" sz="1300" spc="-1" strike="noStrike" u="sng">
                <a:solidFill>
                  <a:srgbClr val="0097a7"/>
                </a:solidFill>
                <a:uFillTx/>
                <a:latin typeface="Roboto"/>
                <a:ea typeface="Arial"/>
                <a:hlinkClick r:id="rId5"/>
              </a:rPr>
              <a:t> 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300" spc="-1" strike="noStrike">
                <a:solidFill>
                  <a:srgbClr val="000000"/>
                </a:solidFill>
                <a:latin typeface="Roboto"/>
                <a:ea typeface="Arial"/>
              </a:rPr>
              <a:t>женские: </a:t>
            </a:r>
            <a:r>
              <a:rPr b="0" lang="en-US" sz="1300" spc="-1" strike="noStrike" u="sng">
                <a:solidFill>
                  <a:srgbClr val="0097a7"/>
                </a:solidFill>
                <a:uFillTx/>
                <a:latin typeface="Roboto"/>
                <a:ea typeface="Arial"/>
                <a:hlinkClick r:id="rId6"/>
              </a:rPr>
              <a:t>https://</a:t>
            </a:r>
            <a:r>
              <a:rPr b="0" lang="en-US" sz="1300" spc="-1" strike="noStrike" u="sng">
                <a:solidFill>
                  <a:srgbClr val="0097a7"/>
                </a:solidFill>
                <a:uFillTx/>
                <a:latin typeface="Roboto"/>
                <a:ea typeface="Arial"/>
                <a:hlinkClick r:id="rId7"/>
              </a:rPr>
              <a:t>skysmart.ru/articles/english/anglijskie-i-amerikanskie-zhenskie-imena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300" spc="-1" strike="noStrike">
                <a:solidFill>
                  <a:srgbClr val="000000"/>
                </a:solidFill>
                <a:latin typeface="Roboto"/>
                <a:ea typeface="Arial"/>
              </a:rPr>
              <a:t>Профессии: </a:t>
            </a:r>
            <a:r>
              <a:rPr b="0" lang="en-US" sz="1300" spc="-1" strike="noStrike" u="sng">
                <a:solidFill>
                  <a:srgbClr val="0097a7"/>
                </a:solidFill>
                <a:uFillTx/>
                <a:latin typeface="Roboto"/>
                <a:ea typeface="Arial"/>
                <a:hlinkClick r:id="rId8"/>
              </a:rPr>
              <a:t>https://</a:t>
            </a:r>
            <a:r>
              <a:rPr b="0" lang="en-US" sz="1300" spc="-1" strike="noStrike" u="sng">
                <a:solidFill>
                  <a:srgbClr val="0097a7"/>
                </a:solidFill>
                <a:uFillTx/>
                <a:latin typeface="Roboto"/>
                <a:ea typeface="Arial"/>
                <a:hlinkClick r:id="rId9"/>
              </a:rPr>
              <a:t>zakonbase.ru/content/part/85856?print=1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300" spc="-1" strike="noStrike">
                <a:solidFill>
                  <a:srgbClr val="000000"/>
                </a:solidFill>
                <a:latin typeface="Roboto"/>
                <a:ea typeface="Arial"/>
              </a:rPr>
              <a:t>                     </a:t>
            </a:r>
            <a:r>
              <a:rPr b="0" lang="en-US" sz="1300" spc="-1" strike="noStrike" u="sng">
                <a:solidFill>
                  <a:srgbClr val="0097a7"/>
                </a:solidFill>
                <a:uFillTx/>
                <a:latin typeface="Roboto"/>
                <a:ea typeface="Arial"/>
                <a:hlinkClick r:id="rId10"/>
              </a:rPr>
              <a:t>http</a:t>
            </a:r>
            <a:r>
              <a:rPr b="0" lang="en-US" sz="1300" spc="-1" strike="noStrike" u="sng">
                <a:solidFill>
                  <a:srgbClr val="0097a7"/>
                </a:solidFill>
                <a:uFillTx/>
                <a:latin typeface="Roboto"/>
                <a:ea typeface="Arial"/>
                <a:hlinkClick r:id="rId11"/>
              </a:rPr>
              <a:t>://bizlog.ru/etks/1-4.htm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300" spc="-1" strike="noStrike">
                <a:solidFill>
                  <a:srgbClr val="000000"/>
                </a:solidFill>
                <a:latin typeface="Roboto"/>
                <a:ea typeface="Arial"/>
              </a:rPr>
              <a:t>Организации</a:t>
            </a:r>
            <a:r>
              <a:rPr b="0" lang="en-US" sz="1300" spc="-1" strike="noStrike">
                <a:solidFill>
                  <a:srgbClr val="000000"/>
                </a:solidFill>
                <a:latin typeface="Roboto"/>
                <a:ea typeface="Arial"/>
              </a:rPr>
              <a:t>: </a:t>
            </a:r>
            <a:r>
              <a:rPr b="0" lang="en-US" sz="1300" spc="-1" strike="noStrike" u="sng">
                <a:solidFill>
                  <a:srgbClr val="0097a7"/>
                </a:solidFill>
                <a:uFillTx/>
                <a:latin typeface="Roboto"/>
                <a:ea typeface="Arial"/>
                <a:hlinkClick r:id="rId12"/>
              </a:rPr>
              <a:t>https://</a:t>
            </a:r>
            <a:r>
              <a:rPr b="0" lang="en-US" sz="1300" spc="-1" strike="noStrike" u="sng">
                <a:solidFill>
                  <a:srgbClr val="0097a7"/>
                </a:solidFill>
                <a:uFillTx/>
                <a:latin typeface="Roboto"/>
                <a:ea typeface="Arial"/>
                <a:hlinkClick r:id="rId13"/>
              </a:rPr>
              <a:t>www.mining-portal.ru/news/all-news/krupneyshie-ugolnyie-razrezyi-ssha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ru-RU" sz="1300" spc="-1" strike="noStrike">
                <a:solidFill>
                  <a:srgbClr val="000000"/>
                </a:solidFill>
                <a:latin typeface="Roboto"/>
                <a:ea typeface="Arial"/>
              </a:rPr>
              <a:t>Справочные материалы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300" spc="-1" strike="noStrike">
                <a:solidFill>
                  <a:srgbClr val="000000"/>
                </a:solidFill>
                <a:latin typeface="Roboto"/>
                <a:ea typeface="Arial"/>
              </a:rPr>
              <a:t>Статистический учёт и отчётность: </a:t>
            </a:r>
            <a:r>
              <a:rPr b="0" lang="en-US" sz="1300" spc="-1" strike="noStrike" u="sng">
                <a:solidFill>
                  <a:srgbClr val="0097a7"/>
                </a:solidFill>
                <a:uFillTx/>
                <a:latin typeface="Roboto"/>
                <a:ea typeface="Arial"/>
                <a:hlinkClick r:id="rId14"/>
              </a:rPr>
              <a:t>https://</a:t>
            </a:r>
            <a:r>
              <a:rPr b="0" lang="en-US" sz="1300" spc="-1" strike="noStrike" u="sng">
                <a:solidFill>
                  <a:srgbClr val="0097a7"/>
                </a:solidFill>
                <a:uFillTx/>
                <a:latin typeface="Roboto"/>
                <a:ea typeface="Arial"/>
                <a:hlinkClick r:id="rId15"/>
              </a:rPr>
              <a:t>www.igma.ru/attachments/article/230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300" spc="-1" strike="noStrike">
                <a:solidFill>
                  <a:srgbClr val="000000"/>
                </a:solidFill>
                <a:latin typeface="Roboto"/>
                <a:ea typeface="Arial"/>
              </a:rPr>
              <a:t>Указания по заполнению: </a:t>
            </a:r>
            <a:r>
              <a:rPr b="0" lang="en-US" sz="1300" spc="-1" strike="noStrike" u="sng">
                <a:solidFill>
                  <a:srgbClr val="0097a7"/>
                </a:solidFill>
                <a:uFillTx/>
                <a:latin typeface="Roboto"/>
                <a:ea typeface="Arial"/>
                <a:hlinkClick r:id="rId16"/>
              </a:rPr>
              <a:t>https://</a:t>
            </a:r>
            <a:r>
              <a:rPr b="0" lang="en-US" sz="1300" spc="-1" strike="noStrike" u="sng">
                <a:solidFill>
                  <a:srgbClr val="0097a7"/>
                </a:solidFill>
                <a:uFillTx/>
                <a:latin typeface="Roboto"/>
                <a:ea typeface="Arial"/>
                <a:hlinkClick r:id="rId17"/>
              </a:rPr>
              <a:t>spbmiac.ru/wp-content/uploads/2020/12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" descr=""/>
          <p:cNvPicPr/>
          <p:nvPr/>
        </p:nvPicPr>
        <p:blipFill>
          <a:blip r:embed="rId1">
            <a:lum bright="22000"/>
          </a:blip>
          <a:srcRect l="0" t="0" r="0" b="4130"/>
          <a:stretch/>
        </p:blipFill>
        <p:spPr>
          <a:xfrm>
            <a:off x="1336320" y="762120"/>
            <a:ext cx="6471360" cy="4097520"/>
          </a:xfrm>
          <a:prstGeom prst="rect">
            <a:avLst/>
          </a:prstGeom>
          <a:ln w="0">
            <a:noFill/>
          </a:ln>
        </p:spPr>
      </p:pic>
      <p:sp>
        <p:nvSpPr>
          <p:cNvPr id="79" name=""/>
          <p:cNvSpPr/>
          <p:nvPr/>
        </p:nvSpPr>
        <p:spPr>
          <a:xfrm>
            <a:off x="2412000" y="1620000"/>
            <a:ext cx="720000" cy="0"/>
          </a:xfrm>
          <a:prstGeom prst="line">
            <a:avLst/>
          </a:prstGeom>
          <a:ln w="38160">
            <a:solidFill>
              <a:srgbClr val="8b8ee3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9080" rIns="109080" tIns="-64080" bIns="-6408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2412000" y="4356000"/>
            <a:ext cx="720000" cy="0"/>
          </a:xfrm>
          <a:prstGeom prst="line">
            <a:avLst/>
          </a:prstGeom>
          <a:ln w="38160">
            <a:solidFill>
              <a:srgbClr val="8b8ee3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9080" rIns="109080" tIns="-64080" bIns="-6408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"/>
          <p:cNvSpPr/>
          <p:nvPr/>
        </p:nvSpPr>
        <p:spPr>
          <a:xfrm>
            <a:off x="2412000" y="4608000"/>
            <a:ext cx="720000" cy="0"/>
          </a:xfrm>
          <a:prstGeom prst="line">
            <a:avLst/>
          </a:prstGeom>
          <a:ln w="38160">
            <a:solidFill>
              <a:srgbClr val="8b8ee3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9080" rIns="109080" tIns="-64080" bIns="-6408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6804000" y="4608000"/>
            <a:ext cx="720000" cy="0"/>
          </a:xfrm>
          <a:prstGeom prst="line">
            <a:avLst/>
          </a:prstGeom>
          <a:ln w="38160">
            <a:solidFill>
              <a:srgbClr val="8b8ee3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9080" rIns="109080" tIns="-64080" bIns="-6408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6804000" y="4356000"/>
            <a:ext cx="720000" cy="0"/>
          </a:xfrm>
          <a:prstGeom prst="line">
            <a:avLst/>
          </a:prstGeom>
          <a:ln w="38160">
            <a:solidFill>
              <a:srgbClr val="8b8ee3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9080" rIns="109080" tIns="-64080" bIns="-6408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"/>
          <p:cNvSpPr/>
          <p:nvPr/>
        </p:nvSpPr>
        <p:spPr>
          <a:xfrm>
            <a:off x="6804000" y="1620000"/>
            <a:ext cx="720000" cy="0"/>
          </a:xfrm>
          <a:prstGeom prst="line">
            <a:avLst/>
          </a:prstGeom>
          <a:ln w="38160">
            <a:solidFill>
              <a:srgbClr val="8b8ee3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9080" rIns="109080" tIns="-64080" bIns="-6408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2700" spc="-1" strike="noStrike">
                <a:solidFill>
                  <a:schemeClr val="dk1"/>
                </a:solidFill>
                <a:latin typeface="Roboto"/>
                <a:ea typeface="Roboto"/>
              </a:rPr>
              <a:t>Тестовые данные</a:t>
            </a:r>
            <a:endParaRPr b="0" lang="ru-RU" sz="27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2700" spc="-1" strike="noStrike">
                <a:solidFill>
                  <a:schemeClr val="dk1"/>
                </a:solidFill>
                <a:latin typeface="Roboto"/>
                <a:ea typeface="Roboto"/>
              </a:rPr>
              <a:t>Тестовые данные</a:t>
            </a:r>
            <a:endParaRPr b="0" lang="ru-RU" sz="27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7" name="" descr=""/>
          <p:cNvPicPr/>
          <p:nvPr/>
        </p:nvPicPr>
        <p:blipFill>
          <a:blip r:embed="rId1">
            <a:lum bright="21000"/>
          </a:blip>
          <a:stretch/>
        </p:blipFill>
        <p:spPr>
          <a:xfrm>
            <a:off x="525960" y="1005120"/>
            <a:ext cx="8222040" cy="3531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2700" spc="-1" strike="noStrike">
                <a:solidFill>
                  <a:schemeClr val="dk1"/>
                </a:solidFill>
                <a:latin typeface="Roboto"/>
                <a:ea typeface="Roboto"/>
              </a:rPr>
              <a:t>Тестовые данные</a:t>
            </a:r>
            <a:endParaRPr b="0" lang="ru-RU" sz="27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9" name="" descr=""/>
          <p:cNvPicPr/>
          <p:nvPr/>
        </p:nvPicPr>
        <p:blipFill>
          <a:blip r:embed="rId1">
            <a:lum bright="21000"/>
          </a:blip>
          <a:stretch/>
        </p:blipFill>
        <p:spPr>
          <a:xfrm>
            <a:off x="1112040" y="780480"/>
            <a:ext cx="6919920" cy="4091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" descr=""/>
          <p:cNvPicPr/>
          <p:nvPr/>
        </p:nvPicPr>
        <p:blipFill>
          <a:blip r:embed="rId1">
            <a:lum bright="21000"/>
          </a:blip>
          <a:stretch/>
        </p:blipFill>
        <p:spPr>
          <a:xfrm>
            <a:off x="328320" y="828000"/>
            <a:ext cx="6856920" cy="4186080"/>
          </a:xfrm>
          <a:prstGeom prst="rect">
            <a:avLst/>
          </a:prstGeom>
          <a:ln w="0">
            <a:noFill/>
          </a:ln>
        </p:spPr>
      </p:pic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2700" spc="-1" strike="noStrike">
                <a:solidFill>
                  <a:schemeClr val="dk1"/>
                </a:solidFill>
                <a:latin typeface="Roboto"/>
                <a:ea typeface="Roboto"/>
              </a:rPr>
              <a:t>Настройки по умолчанию</a:t>
            </a:r>
            <a:endParaRPr b="0" lang="ru-RU" sz="27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2" name="" descr=""/>
          <p:cNvPicPr/>
          <p:nvPr/>
        </p:nvPicPr>
        <p:blipFill>
          <a:blip r:embed="rId2">
            <a:lum bright="21000"/>
          </a:blip>
          <a:srcRect l="0" t="0" r="53747" b="38680"/>
          <a:stretch/>
        </p:blipFill>
        <p:spPr>
          <a:xfrm>
            <a:off x="6156000" y="359640"/>
            <a:ext cx="2663640" cy="1202040"/>
          </a:xfrm>
          <a:prstGeom prst="rect">
            <a:avLst/>
          </a:prstGeom>
          <a:ln w="0">
            <a:noFill/>
          </a:ln>
        </p:spPr>
      </p:pic>
      <p:pic>
        <p:nvPicPr>
          <p:cNvPr id="93" name="" descr=""/>
          <p:cNvPicPr/>
          <p:nvPr/>
        </p:nvPicPr>
        <p:blipFill>
          <a:blip r:embed="rId3">
            <a:lum bright="21000"/>
          </a:blip>
          <a:srcRect l="0" t="301" r="41600" b="0"/>
          <a:stretch/>
        </p:blipFill>
        <p:spPr>
          <a:xfrm>
            <a:off x="6192000" y="3600000"/>
            <a:ext cx="2627640" cy="1188000"/>
          </a:xfrm>
          <a:prstGeom prst="rect">
            <a:avLst/>
          </a:prstGeom>
          <a:ln w="0">
            <a:noFill/>
          </a:ln>
        </p:spPr>
      </p:pic>
      <p:sp>
        <p:nvSpPr>
          <p:cNvPr id="94" name=""/>
          <p:cNvSpPr/>
          <p:nvPr/>
        </p:nvSpPr>
        <p:spPr>
          <a:xfrm>
            <a:off x="6152400" y="3600000"/>
            <a:ext cx="2667600" cy="1201680"/>
          </a:xfrm>
          <a:prstGeom prst="wedgeRoundRectCallout">
            <a:avLst>
              <a:gd name="adj1" fmla="val -72504"/>
              <a:gd name="adj2" fmla="val 38736"/>
              <a:gd name="adj3" fmla="val 16667"/>
            </a:avLst>
          </a:prstGeom>
          <a:noFill/>
          <a:ln w="38160">
            <a:solidFill>
              <a:srgbClr val="8b8ee3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9080" rIns="109080" tIns="64080" bIns="6408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8568000" y="1368000"/>
            <a:ext cx="360000" cy="360000"/>
          </a:xfrm>
          <a:prstGeom prst="ellipse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"/>
          <p:cNvSpPr/>
          <p:nvPr/>
        </p:nvSpPr>
        <p:spPr>
          <a:xfrm>
            <a:off x="8640000" y="180000"/>
            <a:ext cx="360000" cy="360000"/>
          </a:xfrm>
          <a:prstGeom prst="ellipse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"/>
          <p:cNvSpPr/>
          <p:nvPr/>
        </p:nvSpPr>
        <p:spPr>
          <a:xfrm>
            <a:off x="6140520" y="360360"/>
            <a:ext cx="2667600" cy="1201680"/>
          </a:xfrm>
          <a:prstGeom prst="wedgeRoundRectCallout">
            <a:avLst>
              <a:gd name="adj1" fmla="val -72504"/>
              <a:gd name="adj2" fmla="val 38736"/>
              <a:gd name="adj3" fmla="val 16667"/>
            </a:avLst>
          </a:prstGeom>
          <a:noFill/>
          <a:ln w="38160">
            <a:solidFill>
              <a:srgbClr val="8b8ee3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9080" rIns="109080" tIns="64080" bIns="6408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Настройки с учётом ресурсов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9" name="" descr=""/>
          <p:cNvPicPr/>
          <p:nvPr/>
        </p:nvPicPr>
        <p:blipFill>
          <a:blip r:embed="rId1">
            <a:lum bright="12000"/>
          </a:blip>
          <a:stretch/>
        </p:blipFill>
        <p:spPr>
          <a:xfrm>
            <a:off x="5040" y="459000"/>
            <a:ext cx="9143640" cy="4227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Настройки с учётом ресурсов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1" name="" descr=""/>
          <p:cNvPicPr/>
          <p:nvPr/>
        </p:nvPicPr>
        <p:blipFill>
          <a:blip r:embed="rId1">
            <a:lum bright="19000"/>
          </a:blip>
          <a:srcRect l="0" t="601" r="12568" b="0"/>
          <a:stretch/>
        </p:blipFill>
        <p:spPr>
          <a:xfrm>
            <a:off x="531360" y="1260000"/>
            <a:ext cx="7928280" cy="3095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Настройки с учётом ресурсов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3" name="" descr=""/>
          <p:cNvPicPr/>
          <p:nvPr/>
        </p:nvPicPr>
        <p:blipFill>
          <a:blip r:embed="rId1">
            <a:lum bright="21000"/>
          </a:blip>
          <a:stretch/>
        </p:blipFill>
        <p:spPr>
          <a:xfrm>
            <a:off x="354240" y="900000"/>
            <a:ext cx="7211520" cy="3881160"/>
          </a:xfrm>
          <a:prstGeom prst="rect">
            <a:avLst/>
          </a:prstGeom>
          <a:ln w="0">
            <a:noFill/>
          </a:ln>
        </p:spPr>
      </p:pic>
      <p:grpSp>
        <p:nvGrpSpPr>
          <p:cNvPr id="104" name=""/>
          <p:cNvGrpSpPr/>
          <p:nvPr/>
        </p:nvGrpSpPr>
        <p:grpSpPr>
          <a:xfrm>
            <a:off x="5760000" y="3420000"/>
            <a:ext cx="3060000" cy="1332000"/>
            <a:chOff x="5760000" y="3420000"/>
            <a:chExt cx="3060000" cy="1332000"/>
          </a:xfrm>
        </p:grpSpPr>
        <p:pic>
          <p:nvPicPr>
            <p:cNvPr id="105" name="" descr=""/>
            <p:cNvPicPr/>
            <p:nvPr/>
          </p:nvPicPr>
          <p:blipFill>
            <a:blip r:embed="rId2">
              <a:lum bright="21000"/>
            </a:blip>
            <a:srcRect l="0" t="6709" r="46116" b="23291"/>
            <a:stretch/>
          </p:blipFill>
          <p:spPr>
            <a:xfrm>
              <a:off x="5767920" y="3600000"/>
              <a:ext cx="2943720" cy="1079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6" name=""/>
            <p:cNvSpPr/>
            <p:nvPr/>
          </p:nvSpPr>
          <p:spPr>
            <a:xfrm>
              <a:off x="5760000" y="3420000"/>
              <a:ext cx="3060000" cy="1332000"/>
            </a:xfrm>
            <a:prstGeom prst="wedgeRoundRectCallout">
              <a:avLst>
                <a:gd name="adj1" fmla="val -45296"/>
                <a:gd name="adj2" fmla="val -73962"/>
                <a:gd name="adj3" fmla="val 16667"/>
              </a:avLst>
            </a:prstGeom>
            <a:noFill/>
            <a:ln w="38160">
              <a:solidFill>
                <a:srgbClr val="8b8ee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109080" rIns="109080" tIns="64080" bIns="64080" anchor="ctr">
              <a:noAutofit/>
            </a:bodyPr>
            <a:p>
              <a:endParaRPr b="0" lang="ru-RU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Настройки с учётом ресурсов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8" name="" descr=""/>
          <p:cNvPicPr/>
          <p:nvPr/>
        </p:nvPicPr>
        <p:blipFill>
          <a:blip r:embed="rId1">
            <a:lum bright="21000"/>
          </a:blip>
          <a:stretch/>
        </p:blipFill>
        <p:spPr>
          <a:xfrm>
            <a:off x="312120" y="908280"/>
            <a:ext cx="6383880" cy="3984120"/>
          </a:xfrm>
          <a:prstGeom prst="rect">
            <a:avLst/>
          </a:prstGeom>
          <a:ln w="0">
            <a:noFill/>
          </a:ln>
        </p:spPr>
      </p:pic>
      <p:pic>
        <p:nvPicPr>
          <p:cNvPr id="109" name="" descr=""/>
          <p:cNvPicPr/>
          <p:nvPr/>
        </p:nvPicPr>
        <p:blipFill>
          <a:blip r:embed="rId2">
            <a:lum bright="21000"/>
          </a:blip>
          <a:srcRect l="0" t="-2574" r="46959" b="37382"/>
          <a:stretch/>
        </p:blipFill>
        <p:spPr>
          <a:xfrm>
            <a:off x="6177600" y="1122840"/>
            <a:ext cx="2642040" cy="1230840"/>
          </a:xfrm>
          <a:prstGeom prst="rect">
            <a:avLst/>
          </a:prstGeom>
          <a:ln w="0">
            <a:noFill/>
          </a:ln>
        </p:spPr>
      </p:pic>
      <p:pic>
        <p:nvPicPr>
          <p:cNvPr id="110" name="" descr=""/>
          <p:cNvPicPr/>
          <p:nvPr/>
        </p:nvPicPr>
        <p:blipFill>
          <a:blip r:embed="rId3">
            <a:lum bright="21000"/>
          </a:blip>
          <a:srcRect l="0" t="0" r="17052" b="0"/>
          <a:stretch/>
        </p:blipFill>
        <p:spPr>
          <a:xfrm>
            <a:off x="6192000" y="3628080"/>
            <a:ext cx="2627640" cy="1128600"/>
          </a:xfrm>
          <a:prstGeom prst="rect">
            <a:avLst/>
          </a:prstGeom>
          <a:ln w="0">
            <a:noFill/>
          </a:ln>
        </p:spPr>
      </p:pic>
      <p:sp>
        <p:nvSpPr>
          <p:cNvPr id="111" name=""/>
          <p:cNvSpPr/>
          <p:nvPr/>
        </p:nvSpPr>
        <p:spPr>
          <a:xfrm>
            <a:off x="6152400" y="3600000"/>
            <a:ext cx="2667600" cy="1201680"/>
          </a:xfrm>
          <a:prstGeom prst="wedgeRoundRectCallout">
            <a:avLst>
              <a:gd name="adj1" fmla="val -72504"/>
              <a:gd name="adj2" fmla="val 38736"/>
              <a:gd name="adj3" fmla="val 16667"/>
            </a:avLst>
          </a:prstGeom>
          <a:noFill/>
          <a:ln w="38160">
            <a:solidFill>
              <a:srgbClr val="8b8ee3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9080" rIns="109080" tIns="64080" bIns="6408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"/>
          <p:cNvSpPr/>
          <p:nvPr/>
        </p:nvSpPr>
        <p:spPr>
          <a:xfrm>
            <a:off x="8568000" y="2088000"/>
            <a:ext cx="360000" cy="360000"/>
          </a:xfrm>
          <a:prstGeom prst="ellipse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8640000" y="972000"/>
            <a:ext cx="360000" cy="360000"/>
          </a:xfrm>
          <a:prstGeom prst="ellipse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6140520" y="1152360"/>
            <a:ext cx="2667600" cy="1201680"/>
          </a:xfrm>
          <a:prstGeom prst="wedgeRoundRectCallout">
            <a:avLst>
              <a:gd name="adj1" fmla="val -78925"/>
              <a:gd name="adj2" fmla="val -40240"/>
              <a:gd name="adj3" fmla="val 16667"/>
            </a:avLst>
          </a:prstGeom>
          <a:noFill/>
          <a:ln w="38160">
            <a:solidFill>
              <a:srgbClr val="8b8ee3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9080" rIns="109080" tIns="64080" bIns="64080" anchor="ctr">
            <a:noAutofit/>
          </a:bodyPr>
          <a:p>
            <a:pPr algn="ctr"/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2700" spc="-1" strike="noStrike">
                <a:solidFill>
                  <a:schemeClr val="dk1"/>
                </a:solidFill>
                <a:latin typeface="Roboto"/>
                <a:ea typeface="Roboto"/>
              </a:rPr>
              <a:t>Оптимизация структуры</a:t>
            </a:r>
            <a:endParaRPr b="0" lang="ru-RU" sz="27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6" name="" descr=""/>
          <p:cNvPicPr/>
          <p:nvPr/>
        </p:nvPicPr>
        <p:blipFill>
          <a:blip r:embed="rId1">
            <a:lum bright="21000"/>
          </a:blip>
          <a:stretch/>
        </p:blipFill>
        <p:spPr>
          <a:xfrm>
            <a:off x="813240" y="1008000"/>
            <a:ext cx="7455600" cy="3604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766800" y="1805040"/>
            <a:ext cx="7935120" cy="129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Меня хорошо видно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&amp; слышно?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5" name="Google Shape;76;p17" descr=""/>
          <p:cNvPicPr/>
          <p:nvPr/>
        </p:nvPicPr>
        <p:blipFill>
          <a:blip r:embed="rId1"/>
          <a:stretch/>
        </p:blipFill>
        <p:spPr>
          <a:xfrm>
            <a:off x="857160" y="3516120"/>
            <a:ext cx="526320" cy="526320"/>
          </a:xfrm>
          <a:prstGeom prst="rect">
            <a:avLst/>
          </a:prstGeom>
          <a:ln w="0">
            <a:noFill/>
          </a:ln>
        </p:spPr>
      </p:pic>
      <p:pic>
        <p:nvPicPr>
          <p:cNvPr id="46" name="Google Shape;77;p17" descr=""/>
          <p:cNvPicPr/>
          <p:nvPr/>
        </p:nvPicPr>
        <p:blipFill>
          <a:blip r:embed="rId2"/>
          <a:stretch/>
        </p:blipFill>
        <p:spPr>
          <a:xfrm>
            <a:off x="1584720" y="3516120"/>
            <a:ext cx="526320" cy="526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2700" spc="-1" strike="noStrike">
                <a:solidFill>
                  <a:schemeClr val="dk1"/>
                </a:solidFill>
                <a:latin typeface="Roboto"/>
                <a:ea typeface="Roboto"/>
              </a:rPr>
              <a:t>Оптимизация структуры</a:t>
            </a:r>
            <a:endParaRPr b="0" lang="ru-RU" sz="27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8" name="" descr=""/>
          <p:cNvPicPr/>
          <p:nvPr/>
        </p:nvPicPr>
        <p:blipFill>
          <a:blip r:embed="rId1">
            <a:lum bright="21000"/>
          </a:blip>
          <a:stretch/>
        </p:blipFill>
        <p:spPr>
          <a:xfrm>
            <a:off x="345240" y="972000"/>
            <a:ext cx="7250760" cy="3871440"/>
          </a:xfrm>
          <a:prstGeom prst="rect">
            <a:avLst/>
          </a:prstGeom>
          <a:ln w="0">
            <a:noFill/>
          </a:ln>
        </p:spPr>
      </p:pic>
      <p:sp>
        <p:nvSpPr>
          <p:cNvPr id="119" name=""/>
          <p:cNvSpPr/>
          <p:nvPr/>
        </p:nvSpPr>
        <p:spPr>
          <a:xfrm>
            <a:off x="8258760" y="1378080"/>
            <a:ext cx="360000" cy="360000"/>
          </a:xfrm>
          <a:prstGeom prst="ellipse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0" name="" descr=""/>
          <p:cNvPicPr/>
          <p:nvPr/>
        </p:nvPicPr>
        <p:blipFill>
          <a:blip r:embed="rId2">
            <a:lum bright="21000"/>
          </a:blip>
          <a:srcRect l="0" t="5143" r="44742" b="48547"/>
          <a:stretch/>
        </p:blipFill>
        <p:spPr>
          <a:xfrm>
            <a:off x="6300000" y="540000"/>
            <a:ext cx="2375280" cy="611640"/>
          </a:xfrm>
          <a:prstGeom prst="rect">
            <a:avLst/>
          </a:prstGeom>
          <a:ln w="0">
            <a:noFill/>
          </a:ln>
        </p:spPr>
      </p:pic>
      <p:sp>
        <p:nvSpPr>
          <p:cNvPr id="121" name=""/>
          <p:cNvSpPr/>
          <p:nvPr/>
        </p:nvSpPr>
        <p:spPr>
          <a:xfrm>
            <a:off x="6308640" y="468000"/>
            <a:ext cx="2367000" cy="720000"/>
          </a:xfrm>
          <a:prstGeom prst="wedgeRoundRectCallout">
            <a:avLst>
              <a:gd name="adj1" fmla="val -83634"/>
              <a:gd name="adj2" fmla="val 47199"/>
              <a:gd name="adj3" fmla="val 16667"/>
            </a:avLst>
          </a:prstGeom>
          <a:noFill/>
          <a:ln w="38160">
            <a:solidFill>
              <a:srgbClr val="8b8ee3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9080" rIns="109080" tIns="64080" bIns="6408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2" name="" descr=""/>
          <p:cNvPicPr/>
          <p:nvPr/>
        </p:nvPicPr>
        <p:blipFill>
          <a:blip r:embed="rId3">
            <a:lum bright="21000"/>
          </a:blip>
          <a:srcRect l="0" t="0" r="13152" b="0"/>
          <a:stretch/>
        </p:blipFill>
        <p:spPr>
          <a:xfrm>
            <a:off x="6261120" y="4098240"/>
            <a:ext cx="2378520" cy="593280"/>
          </a:xfrm>
          <a:prstGeom prst="rect">
            <a:avLst/>
          </a:prstGeom>
          <a:ln w="0">
            <a:noFill/>
          </a:ln>
        </p:spPr>
      </p:pic>
      <p:sp>
        <p:nvSpPr>
          <p:cNvPr id="123" name=""/>
          <p:cNvSpPr/>
          <p:nvPr/>
        </p:nvSpPr>
        <p:spPr>
          <a:xfrm>
            <a:off x="6306480" y="4068000"/>
            <a:ext cx="2367000" cy="720000"/>
          </a:xfrm>
          <a:prstGeom prst="wedgeRoundRectCallout">
            <a:avLst>
              <a:gd name="adj1" fmla="val -83634"/>
              <a:gd name="adj2" fmla="val 47199"/>
              <a:gd name="adj3" fmla="val 16667"/>
            </a:avLst>
          </a:prstGeom>
          <a:noFill/>
          <a:ln w="38160">
            <a:solidFill>
              <a:srgbClr val="8b8ee3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9080" rIns="109080" tIns="64080" bIns="6408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2700" spc="-1" strike="noStrike">
                <a:solidFill>
                  <a:schemeClr val="dk1"/>
                </a:solidFill>
                <a:latin typeface="Roboto"/>
                <a:ea typeface="Roboto"/>
              </a:rPr>
              <a:t>Пути повышения производительности</a:t>
            </a:r>
            <a:endParaRPr b="0" lang="ru-RU" sz="27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125" name="Google Shape;115;p21"/>
          <p:cNvGraphicFramePr/>
          <p:nvPr/>
        </p:nvGraphicFramePr>
        <p:xfrm>
          <a:off x="952560" y="1544040"/>
          <a:ext cx="7238520" cy="943920"/>
        </p:xfrm>
        <a:graphic>
          <a:graphicData uri="http://schemas.openxmlformats.org/drawingml/2006/table">
            <a:tbl>
              <a:tblPr/>
              <a:tblGrid>
                <a:gridCol w="489240"/>
                <a:gridCol w="6749280"/>
              </a:tblGrid>
              <a:tr h="285480">
                <a:tc>
                  <a:txBody>
                    <a:bodyPr lIns="198000" rIns="91080" tIns="68400" bIns="684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300" spc="-1" strike="noStrike">
                          <a:solidFill>
                            <a:srgbClr val="013d85"/>
                          </a:solidFill>
                          <a:latin typeface="Roboto"/>
                          <a:ea typeface="Roboto"/>
                        </a:rPr>
                        <a:t>1.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8000" rIns="91080" tIns="68400" bIns="68400" anchor="t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ru-RU" sz="13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Сегментирование таблиц </a:t>
                      </a: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talon </a:t>
                      </a:r>
                      <a:r>
                        <a:rPr b="0" lang="ru-RU" sz="13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и </a:t>
                      </a: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visit </a:t>
                      </a:r>
                      <a:r>
                        <a:rPr b="0" lang="ru-RU" sz="13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по периодам времени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285480">
                <a:tc>
                  <a:txBody>
                    <a:bodyPr lIns="198000" rIns="91080" tIns="68400" bIns="684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300" spc="-1" strike="noStrike">
                          <a:solidFill>
                            <a:srgbClr val="013d85"/>
                          </a:solidFill>
                          <a:latin typeface="Roboto"/>
                          <a:ea typeface="Roboto"/>
                        </a:rPr>
                        <a:t>2.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8000" rIns="91080" tIns="68400" bIns="68400" anchor="t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ru-RU" sz="13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Выведение витрин данных (таблиц </a:t>
                      </a: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report_spo, report_zab</a:t>
                      </a:r>
                      <a:r>
                        <a:rPr b="0" lang="ru-RU" sz="13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) на отдельные серверы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2700" spc="-1" strike="noStrike">
                <a:solidFill>
                  <a:schemeClr val="dk1"/>
                </a:solidFill>
                <a:latin typeface="Roboto"/>
                <a:ea typeface="Roboto"/>
              </a:rPr>
              <a:t>Выводы</a:t>
            </a:r>
            <a:endParaRPr b="0" lang="ru-RU" sz="27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127" name="Google Shape;142;p25"/>
          <p:cNvGraphicFramePr/>
          <p:nvPr/>
        </p:nvGraphicFramePr>
        <p:xfrm>
          <a:off x="952560" y="1544040"/>
          <a:ext cx="7238520" cy="1107000"/>
        </p:xfrm>
        <a:graphic>
          <a:graphicData uri="http://schemas.openxmlformats.org/drawingml/2006/table">
            <a:tbl>
              <a:tblPr/>
              <a:tblGrid>
                <a:gridCol w="489240"/>
                <a:gridCol w="6749280"/>
              </a:tblGrid>
              <a:tr h="285480">
                <a:tc>
                  <a:txBody>
                    <a:bodyPr lIns="198000" rIns="91080" tIns="68400" bIns="684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300" spc="-1" strike="noStrike">
                          <a:solidFill>
                            <a:srgbClr val="013d85"/>
                          </a:solidFill>
                          <a:latin typeface="Roboto"/>
                          <a:ea typeface="Roboto"/>
                        </a:rPr>
                        <a:t>1.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8000" rIns="91080" tIns="68400" bIns="68400" anchor="t">
                      <a:noAutofit/>
                    </a:bodyPr>
                    <a:p>
                      <a:r>
                        <a:rPr b="0" lang="ru-RU" sz="1300" spc="-1" strike="noStrike">
                          <a:solidFill>
                            <a:srgbClr val="000000"/>
                          </a:solidFill>
                          <a:latin typeface="Roboto"/>
                        </a:rPr>
                        <a:t>Оптимизация модели базы данных и настроек сервера PostgreSQL позволили снизить время выполнения запроса более чем в 3000 раз.  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Roboto"/>
                        <a:ea typeface="Roboto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285480">
                <a:tc>
                  <a:txBody>
                    <a:bodyPr lIns="198000" rIns="91080" tIns="68400" bIns="684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300" spc="-1" strike="noStrike">
                          <a:solidFill>
                            <a:srgbClr val="013d85"/>
                          </a:solidFill>
                          <a:latin typeface="Roboto"/>
                          <a:ea typeface="Roboto"/>
                        </a:rPr>
                        <a:t>2.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8000" rIns="91080" tIns="68400" bIns="68400" anchor="t">
                      <a:noAutofit/>
                    </a:bodyPr>
                    <a:p>
                      <a:r>
                        <a:rPr b="0" lang="ru-RU" sz="1300" spc="-1" strike="noStrike">
                          <a:solidFill>
                            <a:srgbClr val="000000"/>
                          </a:solidFill>
                          <a:latin typeface="Roboto"/>
                        </a:rPr>
                        <a:t>Проектная работа выполнена более чем на 75%.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Roboto"/>
                        <a:ea typeface="Roboto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285480">
                <a:tc>
                  <a:txBody>
                    <a:bodyPr lIns="198000" rIns="91080" tIns="68400" bIns="684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300" spc="-1" strike="noStrike">
                          <a:solidFill>
                            <a:srgbClr val="013d85"/>
                          </a:solidFill>
                          <a:latin typeface="Roboto"/>
                          <a:ea typeface="Roboto"/>
                        </a:rPr>
                        <a:t>3.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8000" rIns="91080" tIns="68400" bIns="68400" anchor="t">
                      <a:noAutofit/>
                    </a:bodyPr>
                    <a:p>
                      <a:r>
                        <a:rPr b="0" lang="ru-RU" sz="1300" spc="-1" strike="noStrike">
                          <a:solidFill>
                            <a:srgbClr val="000000"/>
                          </a:solidFill>
                          <a:latin typeface="Roboto"/>
                        </a:rPr>
                        <a:t>OTUS — молодцы!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Roboto"/>
                        <a:ea typeface="Roboto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51600" y="396360"/>
            <a:ext cx="7705800" cy="409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4900" spc="-1" strike="noStrike">
                <a:solidFill>
                  <a:schemeClr val="lt1"/>
                </a:solidFill>
                <a:latin typeface="Roboto"/>
                <a:ea typeface="Roboto"/>
              </a:rPr>
              <a:t>Спасибо за внимание!</a:t>
            </a:r>
            <a:br>
              <a:rPr sz="4900"/>
            </a:br>
            <a:endParaRPr b="0" lang="ru-RU" sz="4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82;p18"/>
          <p:cNvSpPr/>
          <p:nvPr/>
        </p:nvSpPr>
        <p:spPr>
          <a:xfrm>
            <a:off x="722520" y="2716200"/>
            <a:ext cx="1033560" cy="1983240"/>
          </a:xfrm>
          <a:prstGeom prst="rect">
            <a:avLst/>
          </a:prstGeom>
          <a:solidFill>
            <a:srgbClr val="013d85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48" name="Google Shape;83;p18"/>
          <p:cNvSpPr/>
          <p:nvPr/>
        </p:nvSpPr>
        <p:spPr>
          <a:xfrm>
            <a:off x="1239480" y="2979000"/>
            <a:ext cx="1508040" cy="144828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78160" y="327240"/>
            <a:ext cx="8490960" cy="184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spcBef>
                <a:spcPts val="1199"/>
              </a:spcBef>
              <a:spcAft>
                <a:spcPts val="1199"/>
              </a:spcAft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Защита проекта</a:t>
            </a:r>
            <a:br>
              <a:rPr sz="2400"/>
            </a:br>
            <a:r>
              <a:rPr b="1" lang="ru" sz="2200" spc="-1" strike="noStrike">
                <a:solidFill>
                  <a:schemeClr val="dk1"/>
                </a:solidFill>
                <a:latin typeface="Roboto"/>
                <a:ea typeface="Roboto"/>
              </a:rPr>
              <a:t>Тема: </a:t>
            </a:r>
            <a:r>
              <a:rPr b="1" lang="ru-RU" sz="2200" spc="-1" strike="noStrike">
                <a:solidFill>
                  <a:schemeClr val="dk1"/>
                </a:solidFill>
                <a:latin typeface="Roboto"/>
                <a:ea typeface="Roboto"/>
              </a:rPr>
              <a:t>Настройка параметров и структур данных</a:t>
            </a:r>
            <a:br>
              <a:rPr sz="2200"/>
            </a:br>
            <a:r>
              <a:rPr b="1" lang="ru-RU" sz="2200" spc="-1" strike="noStrike">
                <a:solidFill>
                  <a:schemeClr val="dk1"/>
                </a:solidFill>
                <a:latin typeface="Roboto"/>
                <a:ea typeface="Roboto"/>
              </a:rPr>
              <a:t>СУБД PostgreSQL</a:t>
            </a:r>
            <a:br>
              <a:rPr sz="2200"/>
            </a:br>
            <a:r>
              <a:rPr b="1" lang="ru-RU" sz="2200" spc="-1" strike="noStrike">
                <a:solidFill>
                  <a:schemeClr val="dk1"/>
                </a:solidFill>
                <a:latin typeface="Roboto"/>
                <a:ea typeface="Roboto"/>
              </a:rPr>
              <a:t>на примере оптимизации больших объемов данных</a:t>
            </a:r>
            <a:endParaRPr b="0" lang="ru-RU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0" name="Picture 4" descr="https://nsgc.ru/images/znam/znamensky_logo.png"/>
          <p:cNvPicPr/>
          <p:nvPr/>
        </p:nvPicPr>
        <p:blipFill>
          <a:blip r:embed="rId2"/>
          <a:stretch/>
        </p:blipFill>
        <p:spPr>
          <a:xfrm>
            <a:off x="3115800" y="3605040"/>
            <a:ext cx="1908360" cy="448200"/>
          </a:xfrm>
          <a:prstGeom prst="rect">
            <a:avLst/>
          </a:prstGeom>
          <a:ln w="0">
            <a:noFill/>
          </a:ln>
        </p:spPr>
      </p:pic>
      <p:sp>
        <p:nvSpPr>
          <p:cNvPr id="51" name="TextBox 14"/>
          <p:cNvSpPr/>
          <p:nvPr/>
        </p:nvSpPr>
        <p:spPr>
          <a:xfrm>
            <a:off x="2988720" y="3210480"/>
            <a:ext cx="182880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Roboto"/>
                <a:ea typeface="Arial"/>
              </a:rPr>
              <a:t>c</a:t>
            </a:r>
            <a:r>
              <a:rPr b="0" lang="ru-RU" sz="1200" spc="-1" strike="noStrike">
                <a:solidFill>
                  <a:srgbClr val="000000"/>
                </a:solidFill>
                <a:latin typeface="Roboto"/>
                <a:ea typeface="Arial"/>
              </a:rPr>
              <a:t>истемный инженер</a:t>
            </a:r>
            <a:endParaRPr b="0" lang="ru-RU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TextBox 3"/>
          <p:cNvSpPr/>
          <p:nvPr/>
        </p:nvSpPr>
        <p:spPr>
          <a:xfrm>
            <a:off x="3018240" y="4154760"/>
            <a:ext cx="5441400" cy="45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1000" spc="-1" strike="noStrike" u="sng">
                <a:solidFill>
                  <a:srgbClr val="0097a7"/>
                </a:solidFill>
                <a:uFillTx/>
                <a:latin typeface="Roboto"/>
                <a:ea typeface="Arial"/>
                <a:hlinkClick r:id="rId3"/>
              </a:rPr>
              <a:t>https</a:t>
            </a:r>
            <a:r>
              <a:rPr b="0" lang="ru-RU" sz="1000" spc="-1" strike="noStrike" u="sng">
                <a:solidFill>
                  <a:srgbClr val="0097a7"/>
                </a:solidFill>
                <a:uFillTx/>
                <a:latin typeface="Roboto"/>
                <a:ea typeface="Arial"/>
                <a:hlinkClick r:id="rId4"/>
              </a:rPr>
              <a:t>://nsgc.ru/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TextBox 5"/>
          <p:cNvSpPr/>
          <p:nvPr/>
        </p:nvSpPr>
        <p:spPr>
          <a:xfrm>
            <a:off x="2988000" y="2979720"/>
            <a:ext cx="2451960" cy="31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ru-RU" sz="1500" spc="-1" strike="noStrike">
                <a:solidFill>
                  <a:schemeClr val="dk1"/>
                </a:solidFill>
                <a:latin typeface="Roboto"/>
                <a:ea typeface="Arial"/>
              </a:rPr>
              <a:t>Кукушкина Светлана</a:t>
            </a:r>
            <a:endParaRPr b="0" lang="ru-RU" sz="15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91;p19"/>
          <p:cNvSpPr/>
          <p:nvPr/>
        </p:nvSpPr>
        <p:spPr>
          <a:xfrm>
            <a:off x="559080" y="342360"/>
            <a:ext cx="6517800" cy="57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ru" sz="2700" spc="-1" strike="noStrike">
                <a:solidFill>
                  <a:srgbClr val="000000"/>
                </a:solidFill>
                <a:latin typeface="Roboto"/>
                <a:ea typeface="Roboto"/>
              </a:rPr>
              <a:t>План защиты</a:t>
            </a:r>
            <a:endParaRPr b="0" lang="ru-RU" sz="2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Google Shape;92;p19"/>
          <p:cNvSpPr/>
          <p:nvPr/>
        </p:nvSpPr>
        <p:spPr>
          <a:xfrm>
            <a:off x="696960" y="1099800"/>
            <a:ext cx="3263040" cy="383400"/>
          </a:xfrm>
          <a:prstGeom prst="roundRect">
            <a:avLst>
              <a:gd name="adj" fmla="val 16667"/>
            </a:avLst>
          </a:prstGeom>
          <a:solidFill>
            <a:srgbClr val="8b8ee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270000" rIns="27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rgbClr val="ffffff"/>
                </a:solidFill>
                <a:latin typeface="Roboto"/>
                <a:ea typeface="Roboto"/>
              </a:rPr>
              <a:t>Цели проекта </a:t>
            </a:r>
            <a:endParaRPr b="0" lang="ru-RU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6" name="Google Shape;93;p19"/>
          <p:cNvSpPr/>
          <p:nvPr/>
        </p:nvSpPr>
        <p:spPr>
          <a:xfrm>
            <a:off x="696960" y="1693440"/>
            <a:ext cx="3263040" cy="383400"/>
          </a:xfrm>
          <a:prstGeom prst="roundRect">
            <a:avLst>
              <a:gd name="adj" fmla="val 16667"/>
            </a:avLst>
          </a:prstGeom>
          <a:solidFill>
            <a:srgbClr val="8b8ee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270000" rIns="27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rgbClr val="ffffff"/>
                </a:solidFill>
                <a:latin typeface="Roboto"/>
                <a:ea typeface="Roboto"/>
              </a:rPr>
              <a:t>Что планировалось</a:t>
            </a:r>
            <a:endParaRPr b="0" lang="ru-RU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7" name="Google Shape;94;p19"/>
          <p:cNvSpPr/>
          <p:nvPr/>
        </p:nvSpPr>
        <p:spPr>
          <a:xfrm>
            <a:off x="696960" y="2297880"/>
            <a:ext cx="3263040" cy="383400"/>
          </a:xfrm>
          <a:prstGeom prst="roundRect">
            <a:avLst>
              <a:gd name="adj" fmla="val 16667"/>
            </a:avLst>
          </a:prstGeom>
          <a:solidFill>
            <a:srgbClr val="8b8ee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270000" rIns="27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rgbClr val="ffffff"/>
                </a:solidFill>
                <a:latin typeface="Roboto"/>
                <a:ea typeface="Roboto"/>
              </a:rPr>
              <a:t>Используемые технологии</a:t>
            </a:r>
            <a:endParaRPr b="0" lang="ru-RU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8" name="Google Shape;95;p19"/>
          <p:cNvSpPr/>
          <p:nvPr/>
        </p:nvSpPr>
        <p:spPr>
          <a:xfrm>
            <a:off x="696960" y="2901960"/>
            <a:ext cx="3263040" cy="383400"/>
          </a:xfrm>
          <a:prstGeom prst="roundRect">
            <a:avLst>
              <a:gd name="adj" fmla="val 16667"/>
            </a:avLst>
          </a:prstGeom>
          <a:solidFill>
            <a:srgbClr val="8b8ee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270000" rIns="270000"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ru-RU" sz="1400" spc="-1" strike="noStrike">
                <a:solidFill>
                  <a:srgbClr val="ffffff"/>
                </a:solidFill>
                <a:latin typeface="Roboto"/>
                <a:ea typeface="Roboto"/>
              </a:rPr>
              <a:t>Схемы/архитектура</a:t>
            </a:r>
            <a:endParaRPr b="0" lang="ru-RU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9" name="Google Shape;96;p19"/>
          <p:cNvSpPr/>
          <p:nvPr/>
        </p:nvSpPr>
        <p:spPr>
          <a:xfrm>
            <a:off x="696960" y="3500280"/>
            <a:ext cx="3263040" cy="383400"/>
          </a:xfrm>
          <a:prstGeom prst="roundRect">
            <a:avLst>
              <a:gd name="adj" fmla="val 16667"/>
            </a:avLst>
          </a:prstGeom>
          <a:solidFill>
            <a:srgbClr val="8b8ee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270000" rIns="270000"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ru-RU" sz="1400" spc="-1" strike="noStrike">
                <a:solidFill>
                  <a:srgbClr val="ffffff"/>
                </a:solidFill>
                <a:latin typeface="Roboto"/>
                <a:ea typeface="Roboto"/>
              </a:rPr>
              <a:t>Что получилось</a:t>
            </a:r>
            <a:endParaRPr b="0" lang="ru-RU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0" name="Google Shape;97;p19"/>
          <p:cNvSpPr/>
          <p:nvPr/>
        </p:nvSpPr>
        <p:spPr>
          <a:xfrm>
            <a:off x="696960" y="4062600"/>
            <a:ext cx="3263040" cy="383400"/>
          </a:xfrm>
          <a:prstGeom prst="roundRect">
            <a:avLst>
              <a:gd name="adj" fmla="val 16667"/>
            </a:avLst>
          </a:prstGeom>
          <a:solidFill>
            <a:srgbClr val="8b8ee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270000" rIns="27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rgbClr val="ffffff"/>
                </a:solidFill>
                <a:latin typeface="Roboto"/>
                <a:ea typeface="Roboto"/>
              </a:rPr>
              <a:t>Выводы</a:t>
            </a:r>
            <a:endParaRPr b="0" lang="ru-RU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1" name=""/>
          <p:cNvSpPr/>
          <p:nvPr/>
        </p:nvSpPr>
        <p:spPr>
          <a:xfrm rot="5400000">
            <a:off x="471960" y="1343520"/>
            <a:ext cx="587160" cy="451440"/>
          </a:xfrm>
          <a:prstGeom prst="arc">
            <a:avLst>
              <a:gd name="adj1" fmla="val 1170504"/>
              <a:gd name="adj2" fmla="val 9792938"/>
            </a:avLst>
          </a:prstGeom>
          <a:noFill/>
          <a:ln w="29160">
            <a:solidFill>
              <a:srgbClr val="2a6099"/>
            </a:solidFill>
            <a:prstDash val="sysDash"/>
            <a:round/>
          </a:ln>
        </p:spPr>
        <p:txBody>
          <a:bodyPr lIns="104760" rIns="104760" tIns="59760" bIns="5976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"/>
          <p:cNvSpPr/>
          <p:nvPr/>
        </p:nvSpPr>
        <p:spPr>
          <a:xfrm rot="5400000">
            <a:off x="471960" y="1955520"/>
            <a:ext cx="587160" cy="451440"/>
          </a:xfrm>
          <a:prstGeom prst="arc">
            <a:avLst>
              <a:gd name="adj1" fmla="val 1170504"/>
              <a:gd name="adj2" fmla="val 9792938"/>
            </a:avLst>
          </a:prstGeom>
          <a:noFill/>
          <a:ln w="29160">
            <a:solidFill>
              <a:srgbClr val="2a6099"/>
            </a:solidFill>
            <a:prstDash val="sysDash"/>
            <a:round/>
          </a:ln>
        </p:spPr>
        <p:txBody>
          <a:bodyPr lIns="104760" rIns="104760" tIns="59760" bIns="5976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"/>
          <p:cNvSpPr/>
          <p:nvPr/>
        </p:nvSpPr>
        <p:spPr>
          <a:xfrm rot="5400000">
            <a:off x="471960" y="2567520"/>
            <a:ext cx="587160" cy="451440"/>
          </a:xfrm>
          <a:prstGeom prst="arc">
            <a:avLst>
              <a:gd name="adj1" fmla="val 1170504"/>
              <a:gd name="adj2" fmla="val 9792938"/>
            </a:avLst>
          </a:prstGeom>
          <a:noFill/>
          <a:ln w="29160">
            <a:solidFill>
              <a:srgbClr val="2a6099"/>
            </a:solidFill>
            <a:prstDash val="sysDash"/>
            <a:round/>
          </a:ln>
        </p:spPr>
        <p:txBody>
          <a:bodyPr lIns="104760" rIns="104760" tIns="59760" bIns="5976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"/>
          <p:cNvSpPr/>
          <p:nvPr/>
        </p:nvSpPr>
        <p:spPr>
          <a:xfrm rot="5400000">
            <a:off x="471960" y="3179520"/>
            <a:ext cx="587160" cy="451440"/>
          </a:xfrm>
          <a:prstGeom prst="arc">
            <a:avLst>
              <a:gd name="adj1" fmla="val 1170504"/>
              <a:gd name="adj2" fmla="val 9792938"/>
            </a:avLst>
          </a:prstGeom>
          <a:noFill/>
          <a:ln w="29160">
            <a:solidFill>
              <a:srgbClr val="2a6099"/>
            </a:solidFill>
            <a:prstDash val="sysDash"/>
            <a:round/>
          </a:ln>
        </p:spPr>
        <p:txBody>
          <a:bodyPr lIns="104760" rIns="104760" tIns="59760" bIns="5976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 rot="5400000">
            <a:off x="471960" y="3791520"/>
            <a:ext cx="587160" cy="451440"/>
          </a:xfrm>
          <a:prstGeom prst="arc">
            <a:avLst>
              <a:gd name="adj1" fmla="val 1170504"/>
              <a:gd name="adj2" fmla="val 9792938"/>
            </a:avLst>
          </a:prstGeom>
          <a:noFill/>
          <a:ln w="29160">
            <a:solidFill>
              <a:srgbClr val="2a6099"/>
            </a:solidFill>
            <a:prstDash val="sysDash"/>
            <a:round/>
          </a:ln>
        </p:spPr>
        <p:txBody>
          <a:bodyPr lIns="104760" rIns="104760" tIns="59760" bIns="5976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b="1" lang="ru-RU" sz="2700" spc="-1" strike="noStrike">
                <a:solidFill>
                  <a:srgbClr val="000000"/>
                </a:solidFill>
                <a:latin typeface="Roboto"/>
                <a:ea typeface="Roboto"/>
              </a:rPr>
              <a:t>Цели проекта</a:t>
            </a:r>
            <a:endParaRPr b="0" lang="ru-RU" sz="27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67" name="Google Shape;115;p21"/>
          <p:cNvGraphicFramePr/>
          <p:nvPr/>
        </p:nvGraphicFramePr>
        <p:xfrm>
          <a:off x="952560" y="1544040"/>
          <a:ext cx="7238520" cy="943920"/>
        </p:xfrm>
        <a:graphic>
          <a:graphicData uri="http://schemas.openxmlformats.org/drawingml/2006/table">
            <a:tbl>
              <a:tblPr/>
              <a:tblGrid>
                <a:gridCol w="489240"/>
                <a:gridCol w="6749280"/>
              </a:tblGrid>
              <a:tr h="285480">
                <a:tc>
                  <a:txBody>
                    <a:bodyPr lIns="198000" rIns="91080" tIns="68400" bIns="684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300" spc="-1" strike="noStrike">
                          <a:solidFill>
                            <a:srgbClr val="013d85"/>
                          </a:solidFill>
                          <a:latin typeface="Roboto"/>
                          <a:ea typeface="Roboto"/>
                        </a:rPr>
                        <a:t>1.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8000" rIns="91080" tIns="68400" bIns="68400" anchor="t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ru-RU" sz="13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Создание базы данных для тестирования настроек сервера PostgreSQL и </a:t>
                      </a:r>
                      <a:r>
                        <a:rPr b="0" lang="ru-RU" sz="13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даталогических моделей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285480">
                <a:tc>
                  <a:txBody>
                    <a:bodyPr lIns="198000" rIns="91080" tIns="68400" bIns="684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300" spc="-1" strike="noStrike">
                          <a:solidFill>
                            <a:srgbClr val="013d85"/>
                          </a:solidFill>
                          <a:latin typeface="Roboto"/>
                          <a:ea typeface="Roboto"/>
                        </a:rPr>
                        <a:t>2.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8000" rIns="91080" tIns="68400" bIns="68400" anchor="t">
                      <a:noAutofit/>
                    </a:bodyPr>
                    <a:p>
                      <a:pPr defTabSz="914400"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ru-RU" sz="13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Подбор методов повышения производительности сервера PostgreSQL</a:t>
                      </a:r>
                      <a:r>
                        <a:rPr b="0" lang="ru-RU" sz="13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 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2700" spc="-1" strike="noStrike">
                <a:solidFill>
                  <a:schemeClr val="dk1"/>
                </a:solidFill>
                <a:latin typeface="Roboto"/>
                <a:ea typeface="Roboto"/>
              </a:rPr>
              <a:t>Что планировалось</a:t>
            </a:r>
            <a:endParaRPr b="0" lang="ru-RU" sz="27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69" name="Google Shape;115;p21"/>
          <p:cNvGraphicFramePr/>
          <p:nvPr/>
        </p:nvGraphicFramePr>
        <p:xfrm>
          <a:off x="952560" y="1544040"/>
          <a:ext cx="7238520" cy="2299680"/>
        </p:xfrm>
        <a:graphic>
          <a:graphicData uri="http://schemas.openxmlformats.org/drawingml/2006/table">
            <a:tbl>
              <a:tblPr/>
              <a:tblGrid>
                <a:gridCol w="489240"/>
                <a:gridCol w="6749280"/>
              </a:tblGrid>
              <a:tr h="285480">
                <a:tc>
                  <a:txBody>
                    <a:bodyPr lIns="198000" rIns="91080" tIns="68400" bIns="684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300" spc="-1" strike="noStrike">
                          <a:solidFill>
                            <a:srgbClr val="013d85"/>
                          </a:solidFill>
                          <a:latin typeface="Roboto"/>
                          <a:ea typeface="Roboto"/>
                        </a:rPr>
                        <a:t>1.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8000" rIns="91080" tIns="68400" bIns="68400" anchor="t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ru-RU" sz="13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Разработать </a:t>
                      </a:r>
                      <a:r>
                        <a:rPr b="0" lang="ru-RU" sz="13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схему БД на основе текстового описания ранее реализованного проекта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285480">
                <a:tc>
                  <a:txBody>
                    <a:bodyPr lIns="198000" rIns="91080" tIns="68400" bIns="684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300" spc="-1" strike="noStrike">
                          <a:solidFill>
                            <a:srgbClr val="013d85"/>
                          </a:solidFill>
                          <a:latin typeface="Roboto"/>
                          <a:ea typeface="Roboto"/>
                        </a:rPr>
                        <a:t>2.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8000" rIns="91080" tIns="68400" bIns="68400" anchor="t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ru-RU" sz="13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Сгенерировать данные, провести тестирование и оптимизацию стандартных настроек сервера </a:t>
                      </a: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PostgreSQL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285480">
                <a:tc>
                  <a:txBody>
                    <a:bodyPr lIns="198000" rIns="91080" tIns="68400" bIns="684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300" spc="-1" strike="noStrike">
                          <a:solidFill>
                            <a:srgbClr val="013d85"/>
                          </a:solidFill>
                          <a:latin typeface="Roboto"/>
                          <a:ea typeface="Roboto"/>
                        </a:rPr>
                        <a:t>3.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8000" rIns="91080" tIns="68400" bIns="68400" anchor="t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ru-RU" sz="13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Рассмотреть варианты оптимизации структуры БД, провести тестирование производительности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285480">
                <a:tc>
                  <a:txBody>
                    <a:bodyPr lIns="198000" rIns="91080" tIns="68400" bIns="684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300" spc="-1" strike="noStrike">
                          <a:solidFill>
                            <a:srgbClr val="013d85"/>
                          </a:solidFill>
                          <a:latin typeface="Roboto"/>
                          <a:ea typeface="Roboto"/>
                        </a:rPr>
                        <a:t>4.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8000" rIns="91080" tIns="68400" bIns="68400" anchor="t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ru-RU" sz="13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Рассмотреть возможности дополнительного повышения производительности сервера </a:t>
                      </a: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PostgreSQL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2700" spc="-1" strike="noStrike">
                <a:solidFill>
                  <a:schemeClr val="dk1"/>
                </a:solidFill>
                <a:latin typeface="Roboto"/>
                <a:ea typeface="Roboto"/>
              </a:rPr>
              <a:t>Используемые технологии</a:t>
            </a:r>
            <a:endParaRPr b="0" lang="ru-RU" sz="27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71" name="Google Shape;122;p22"/>
          <p:cNvGraphicFramePr/>
          <p:nvPr/>
        </p:nvGraphicFramePr>
        <p:xfrm>
          <a:off x="952560" y="1544040"/>
          <a:ext cx="7238520" cy="1162800"/>
        </p:xfrm>
        <a:graphic>
          <a:graphicData uri="http://schemas.openxmlformats.org/drawingml/2006/table">
            <a:tbl>
              <a:tblPr/>
              <a:tblGrid>
                <a:gridCol w="489240"/>
                <a:gridCol w="6749280"/>
              </a:tblGrid>
              <a:tr h="285480">
                <a:tc>
                  <a:txBody>
                    <a:bodyPr lIns="198000" rIns="91080" tIns="68400" bIns="684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300" spc="-1" strike="noStrike">
                          <a:solidFill>
                            <a:srgbClr val="013d85"/>
                          </a:solidFill>
                          <a:latin typeface="Roboto"/>
                          <a:ea typeface="Roboto"/>
                        </a:rPr>
                        <a:t>1.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8000" rIns="91080" tIns="68400" bIns="68400" anchor="t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ru-RU" sz="13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Виртуальная машина </a:t>
                      </a: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Yandex Compute Cloud: </a:t>
                      </a: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latin typeface="Roboto"/>
                          <a:ea typeface="Arial"/>
                        </a:rPr>
                        <a:t>vCPU 2, RAM 8 GB, SSH 64 GB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latin typeface="Roboto"/>
                          <a:ea typeface="Arial"/>
                        </a:rPr>
                        <a:t>Ubuntu 22.04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285480">
                <a:tc>
                  <a:txBody>
                    <a:bodyPr lIns="198000" rIns="91080" tIns="68400" bIns="684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300" spc="-1" strike="noStrike">
                          <a:solidFill>
                            <a:srgbClr val="013d85"/>
                          </a:solidFill>
                          <a:latin typeface="Roboto"/>
                          <a:ea typeface="Roboto"/>
                        </a:rPr>
                        <a:t>2.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198000" rIns="91080" tIns="68400" bIns="68400" anchor="t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latin typeface="Roboto"/>
                          <a:ea typeface="Roboto"/>
                        </a:rPr>
                        <a:t>PostgreSQL 15</a:t>
                      </a:r>
                      <a:endParaRPr b="0" lang="ru-RU" sz="13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2700" spc="-1" strike="noStrike">
                <a:solidFill>
                  <a:schemeClr val="dk1"/>
                </a:solidFill>
                <a:latin typeface="Roboto"/>
                <a:ea typeface="Roboto"/>
              </a:rPr>
              <a:t>Схем</a:t>
            </a:r>
            <a:r>
              <a:rPr b="1" lang="ru-RU" sz="2700" spc="-1" strike="noStrike">
                <a:solidFill>
                  <a:schemeClr val="dk1"/>
                </a:solidFill>
                <a:latin typeface="Roboto"/>
                <a:ea typeface="Roboto"/>
              </a:rPr>
              <a:t>а БД </a:t>
            </a:r>
            <a:r>
              <a:rPr b="1" lang="en-US" sz="2700" spc="-1" strike="noStrike">
                <a:solidFill>
                  <a:schemeClr val="dk1"/>
                </a:solidFill>
                <a:latin typeface="Roboto"/>
                <a:ea typeface="Roboto"/>
              </a:rPr>
              <a:t>legasy-</a:t>
            </a:r>
            <a:r>
              <a:rPr b="1" lang="ru-RU" sz="2700" spc="-1" strike="noStrike">
                <a:solidFill>
                  <a:schemeClr val="dk1"/>
                </a:solidFill>
                <a:latin typeface="Roboto"/>
                <a:ea typeface="Roboto"/>
              </a:rPr>
              <a:t>проекта «Поликлиника»</a:t>
            </a:r>
            <a:endParaRPr b="0" lang="ru-RU" sz="27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3" name="Рисунок 1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l="0" t="5325" r="0" b="0"/>
          <a:stretch/>
        </p:blipFill>
        <p:spPr>
          <a:xfrm>
            <a:off x="2053800" y="1161000"/>
            <a:ext cx="5085000" cy="3470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20120" cy="109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2700" spc="-1" strike="noStrike">
                <a:solidFill>
                  <a:schemeClr val="dk1"/>
                </a:solidFill>
                <a:latin typeface="Roboto"/>
                <a:ea typeface="Roboto"/>
              </a:rPr>
              <a:t>Схем</a:t>
            </a:r>
            <a:r>
              <a:rPr b="1" lang="ru-RU" sz="2700" spc="-1" strike="noStrike">
                <a:solidFill>
                  <a:schemeClr val="dk1"/>
                </a:solidFill>
                <a:latin typeface="Roboto"/>
                <a:ea typeface="Roboto"/>
              </a:rPr>
              <a:t>а БД «</a:t>
            </a:r>
            <a:r>
              <a:rPr b="1" lang="en-US" sz="2700" spc="-1" strike="noStrike">
                <a:solidFill>
                  <a:schemeClr val="dk1"/>
                </a:solidFill>
                <a:latin typeface="Roboto"/>
                <a:ea typeface="Roboto"/>
              </a:rPr>
              <a:t>clinic_db</a:t>
            </a:r>
            <a:r>
              <a:rPr b="1" lang="ru-RU" sz="2700" spc="-1" strike="noStrike">
                <a:solidFill>
                  <a:schemeClr val="dk1"/>
                </a:solidFill>
                <a:latin typeface="Roboto"/>
                <a:ea typeface="Roboto"/>
              </a:rPr>
              <a:t>»</a:t>
            </a:r>
            <a:endParaRPr b="0" lang="ru-RU" sz="27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5" name="Рисунок 3" descr=""/>
          <p:cNvPicPr/>
          <p:nvPr/>
        </p:nvPicPr>
        <p:blipFill>
          <a:blip r:embed="rId1"/>
          <a:stretch/>
        </p:blipFill>
        <p:spPr>
          <a:xfrm>
            <a:off x="736920" y="891360"/>
            <a:ext cx="7677360" cy="4001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891</TotalTime>
  <Application>LibreOffice/24.2.4.2$Windows_X86_64 LibreOffice_project/51a6219feb6075d9a4c46691dcfe0cd9c4fff3c2</Application>
  <AppVersion>15.0000</AppVersion>
  <Words>422</Words>
  <Paragraphs>111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Кукушкина Светлана Александровна</dc:creator>
  <dc:description/>
  <dc:language>ru-RU</dc:language>
  <cp:lastModifiedBy/>
  <dcterms:modified xsi:type="dcterms:W3CDTF">2024-06-17T00:09:58Z</dcterms:modified>
  <cp:revision>102</cp:revision>
  <dc:subject/>
  <dc:title>PostgreSQL для администраторов баз данных и разработчиков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26</vt:i4>
  </property>
  <property fmtid="{D5CDD505-2E9C-101B-9397-08002B2CF9AE}" pid="3" name="PresentationFormat">
    <vt:lpwstr>Экран (16:9)</vt:lpwstr>
  </property>
  <property fmtid="{D5CDD505-2E9C-101B-9397-08002B2CF9AE}" pid="4" name="Slides">
    <vt:i4>26</vt:i4>
  </property>
</Properties>
</file>